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3" r:id="rId1"/>
  </p:sldMasterIdLst>
  <p:notesMasterIdLst>
    <p:notesMasterId r:id="rId22"/>
  </p:notesMasterIdLst>
  <p:sldIdLst>
    <p:sldId id="256" r:id="rId2"/>
    <p:sldId id="331" r:id="rId3"/>
    <p:sldId id="376" r:id="rId4"/>
    <p:sldId id="377" r:id="rId5"/>
    <p:sldId id="332" r:id="rId6"/>
    <p:sldId id="358" r:id="rId7"/>
    <p:sldId id="359" r:id="rId8"/>
    <p:sldId id="368" r:id="rId9"/>
    <p:sldId id="369" r:id="rId10"/>
    <p:sldId id="375" r:id="rId11"/>
    <p:sldId id="370" r:id="rId12"/>
    <p:sldId id="367" r:id="rId13"/>
    <p:sldId id="357" r:id="rId14"/>
    <p:sldId id="363" r:id="rId15"/>
    <p:sldId id="348" r:id="rId16"/>
    <p:sldId id="326" r:id="rId17"/>
    <p:sldId id="372" r:id="rId18"/>
    <p:sldId id="373" r:id="rId19"/>
    <p:sldId id="374" r:id="rId20"/>
    <p:sldId id="37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655E0BBE-7362-4115-952E-70C92ACAB4A6}">
          <p14:sldIdLst>
            <p14:sldId id="256"/>
            <p14:sldId id="331"/>
            <p14:sldId id="376"/>
            <p14:sldId id="377"/>
            <p14:sldId id="332"/>
            <p14:sldId id="358"/>
            <p14:sldId id="359"/>
            <p14:sldId id="368"/>
            <p14:sldId id="369"/>
            <p14:sldId id="375"/>
            <p14:sldId id="370"/>
            <p14:sldId id="367"/>
            <p14:sldId id="357"/>
            <p14:sldId id="363"/>
            <p14:sldId id="348"/>
            <p14:sldId id="326"/>
            <p14:sldId id="372"/>
            <p14:sldId id="373"/>
            <p14:sldId id="374"/>
            <p14:sldId id="371"/>
          </p14:sldIdLst>
        </p14:section>
        <p14:section name="مقطع بدون عنوان" id="{B7FBCF54-737B-4222-B286-5CCBF2AE537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AEB"/>
    <a:srgbClr val="FFFF00"/>
    <a:srgbClr val="0033CC"/>
    <a:srgbClr val="00FF00"/>
    <a:srgbClr val="FF0000"/>
    <a:srgbClr val="FF3399"/>
    <a:srgbClr val="008000"/>
    <a:srgbClr val="CC00FF"/>
    <a:srgbClr val="FFFF99"/>
    <a:srgbClr val="A28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88" autoAdjust="0"/>
    <p:restoredTop sz="95986" autoAdjust="0"/>
  </p:normalViewPr>
  <p:slideViewPr>
    <p:cSldViewPr>
      <p:cViewPr varScale="1">
        <p:scale>
          <a:sx n="71" d="100"/>
          <a:sy n="71" d="100"/>
        </p:scale>
        <p:origin x="-18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2AD4C-0DB4-4B93-8541-6A81DCA4B8A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EBA74-A4DD-41AF-966F-C71067978DF5}" type="pres">
      <dgm:prSet presAssocID="{C0F2AD4C-0DB4-4B93-8541-6A81DCA4B8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98F92572-5162-4B14-A222-B26E33901050}" type="presOf" srcId="{C0F2AD4C-0DB4-4B93-8541-6A81DCA4B8A6}" destId="{EDEEBA74-A4DD-41AF-966F-C71067978DF5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D8BCD8-41A5-40F5-A342-11C269DA8B8B}" type="datetimeFigureOut">
              <a:rPr lang="en-US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F2B0D51-DF8C-4247-8183-991ED069A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4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1562E-D96F-414A-8018-857E5D62621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B0D51-DF8C-4247-8183-991ED069AB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wheel spokes="3"/>
  </p:transition>
  <p:timing>
    <p:tnLst>
      <p:par>
        <p:cTn id="1" dur="indefinite" restart="never" nodeType="tmRoot"/>
      </p:par>
    </p:tnLst>
  </p:timing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590800"/>
            <a:ext cx="7924800" cy="1447800"/>
          </a:xfrm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 Solar Energy</a:t>
            </a:r>
            <a:r>
              <a:rPr lang="ar-IQ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ar-IQ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Dr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Raghad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Al-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journi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62000" y="4415135"/>
            <a:ext cx="7848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Electrical power and machine engineering department</a:t>
            </a:r>
            <a:endParaRPr lang="ar-IQ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mart\Desktop\شعار الكلي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1000"/>
            <a:ext cx="347503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3" y="152400"/>
            <a:ext cx="6164263" cy="19812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6" y="2295378"/>
            <a:ext cx="5900736" cy="16192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67200"/>
            <a:ext cx="6127750" cy="24003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مربع نص 1"/>
          <p:cNvSpPr txBox="1"/>
          <p:nvPr/>
        </p:nvSpPr>
        <p:spPr>
          <a:xfrm>
            <a:off x="8305800" y="1524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38200" y="1295400"/>
            <a:ext cx="4794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1- Select  </a:t>
            </a:r>
            <a:r>
              <a:rPr lang="en-US" sz="2000" b="1" dirty="0">
                <a:solidFill>
                  <a:srgbClr val="FF0000"/>
                </a:solidFill>
              </a:rPr>
              <a:t>the type of system </a:t>
            </a:r>
            <a:r>
              <a:rPr lang="en-US" sz="2000" b="1" dirty="0" smtClean="0">
                <a:solidFill>
                  <a:srgbClr val="FF0000"/>
                </a:solidFill>
              </a:rPr>
              <a:t>required.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60612" y="1981200"/>
            <a:ext cx="4198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2- Select the loads required </a:t>
            </a:r>
            <a:r>
              <a:rPr lang="en-US" sz="2000" b="1" dirty="0" smtClean="0">
                <a:solidFill>
                  <a:srgbClr val="FF0000"/>
                </a:solidFill>
              </a:rPr>
              <a:t>type.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85800" y="4572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Specification of any solar panels depends on the </a:t>
            </a:r>
            <a:r>
              <a:rPr lang="en-US" sz="2400" b="1" dirty="0" smtClean="0">
                <a:solidFill>
                  <a:srgbClr val="0033CC"/>
                </a:solidFill>
              </a:rPr>
              <a:t>system:</a:t>
            </a:r>
            <a:endParaRPr lang="ar-IQ" sz="2400" b="1" dirty="0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91988" y="2817621"/>
            <a:ext cx="5322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3-Select the type and capacity </a:t>
            </a:r>
            <a:r>
              <a:rPr lang="en-US" sz="2000" b="1" dirty="0" smtClean="0">
                <a:solidFill>
                  <a:srgbClr val="FF0000"/>
                </a:solidFill>
              </a:rPr>
              <a:t>of invertor 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14400" y="3475167"/>
            <a:ext cx="599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4-Select the </a:t>
            </a:r>
            <a:r>
              <a:rPr lang="en-US" sz="2000" b="1" dirty="0">
                <a:solidFill>
                  <a:srgbClr val="FF0000"/>
                </a:solidFill>
              </a:rPr>
              <a:t>type and capacity of </a:t>
            </a:r>
            <a:r>
              <a:rPr lang="en-US" sz="2000" b="1" dirty="0" smtClean="0">
                <a:solidFill>
                  <a:srgbClr val="FF0000"/>
                </a:solidFill>
              </a:rPr>
              <a:t>batteries.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90600" y="419100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5-Select the size of the panels </a:t>
            </a:r>
            <a:r>
              <a:rPr lang="en-US" sz="2000" b="1" dirty="0" smtClean="0">
                <a:solidFill>
                  <a:srgbClr val="FF0000"/>
                </a:solidFill>
              </a:rPr>
              <a:t>necessary </a:t>
            </a:r>
            <a:r>
              <a:rPr lang="en-US" sz="2000" b="1" dirty="0">
                <a:solidFill>
                  <a:srgbClr val="FF0000"/>
                </a:solidFill>
              </a:rPr>
              <a:t>for the </a:t>
            </a:r>
            <a:r>
              <a:rPr lang="en-US" sz="2000" b="1" dirty="0" smtClean="0">
                <a:solidFill>
                  <a:srgbClr val="FF0000"/>
                </a:solidFill>
              </a:rPr>
              <a:t>system.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143000" y="4933890"/>
            <a:ext cx="3429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6-Balance of system .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458200" y="762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53251"/>
              </p:ext>
            </p:extLst>
          </p:nvPr>
        </p:nvGraphicFramePr>
        <p:xfrm>
          <a:off x="1739152" y="914400"/>
          <a:ext cx="6033249" cy="4587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24318"/>
                <a:gridCol w="972670"/>
                <a:gridCol w="1286436"/>
                <a:gridCol w="1949825"/>
              </a:tblGrid>
              <a:tr h="83820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Hours per day used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No.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Rated power(W)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 smtClean="0"/>
                        <a:t>Appliance</a:t>
                      </a:r>
                      <a:endParaRPr lang="ar-IQ" sz="2000" b="1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8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12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6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6</a:t>
                      </a:r>
                      <a:endParaRPr lang="ar-IQ" dirty="0" smtClean="0"/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5</a:t>
                      </a:r>
                    </a:p>
                    <a:p>
                      <a:pPr algn="ctr" rtl="1"/>
                      <a:r>
                        <a:rPr lang="en-US" dirty="0" smtClean="0"/>
                        <a:t>0.8</a:t>
                      </a:r>
                    </a:p>
                    <a:p>
                      <a:pPr algn="ctr" rtl="1"/>
                      <a:r>
                        <a:rPr lang="en-US" dirty="0" smtClean="0"/>
                        <a:t>0.025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6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4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1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1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1</a:t>
                      </a:r>
                    </a:p>
                    <a:p>
                      <a:pPr algn="ctr" rtl="1"/>
                      <a:r>
                        <a:rPr lang="en-US" dirty="0" smtClean="0"/>
                        <a:t>1</a:t>
                      </a:r>
                    </a:p>
                    <a:p>
                      <a:pPr algn="ctr" rtl="1"/>
                      <a:r>
                        <a:rPr lang="en-US" dirty="0" smtClean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180</a:t>
                      </a:r>
                    </a:p>
                    <a:p>
                      <a:pPr algn="ctr" rtl="1"/>
                      <a:endParaRPr lang="ar-IQ" dirty="0" smtClean="0"/>
                    </a:p>
                    <a:p>
                      <a:pPr algn="ctr" rtl="1"/>
                      <a:r>
                        <a:rPr lang="en-US" dirty="0" smtClean="0"/>
                        <a:t>180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200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20</a:t>
                      </a:r>
                    </a:p>
                    <a:p>
                      <a:pPr algn="ctr" rtl="1"/>
                      <a:endParaRPr lang="en-US" dirty="0" smtClean="0"/>
                    </a:p>
                    <a:p>
                      <a:pPr algn="ctr" rtl="1"/>
                      <a:r>
                        <a:rPr lang="en-US" dirty="0" smtClean="0"/>
                        <a:t>500</a:t>
                      </a:r>
                    </a:p>
                    <a:p>
                      <a:pPr algn="ctr" rtl="1"/>
                      <a:r>
                        <a:rPr lang="en-US" dirty="0" smtClean="0"/>
                        <a:t>1500</a:t>
                      </a:r>
                    </a:p>
                    <a:p>
                      <a:pPr algn="ctr" rtl="1"/>
                      <a:r>
                        <a:rPr lang="en-US" u="sng" dirty="0" smtClean="0"/>
                        <a:t>1500</a:t>
                      </a:r>
                    </a:p>
                    <a:p>
                      <a:pPr algn="ctr" rtl="1"/>
                      <a:r>
                        <a:rPr lang="en-US" dirty="0" smtClean="0"/>
                        <a:t>4080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 smtClean="0"/>
                        <a:t>30w light</a:t>
                      </a:r>
                    </a:p>
                    <a:p>
                      <a:pPr algn="ctr" rtl="1"/>
                      <a:endParaRPr lang="en-US" sz="2000" b="1" dirty="0" smtClean="0"/>
                    </a:p>
                    <a:p>
                      <a:pPr algn="ctr" rtl="1"/>
                      <a:r>
                        <a:rPr lang="en-US" sz="2000" b="1" baseline="0" dirty="0" smtClean="0"/>
                        <a:t>45w fan</a:t>
                      </a:r>
                      <a:endParaRPr lang="ar-IQ" sz="2000" b="1" baseline="0" dirty="0" smtClean="0"/>
                    </a:p>
                    <a:p>
                      <a:pPr algn="ctr" rtl="1"/>
                      <a:endParaRPr lang="ar-IQ" sz="2000" b="1" baseline="0" dirty="0" smtClean="0"/>
                    </a:p>
                    <a:p>
                      <a:pPr algn="ctr" rtl="1"/>
                      <a:r>
                        <a:rPr lang="en-US" sz="2000" b="1" dirty="0" smtClean="0"/>
                        <a:t>TV</a:t>
                      </a:r>
                      <a:endParaRPr lang="ar-IQ" sz="2000" b="1" dirty="0" smtClean="0"/>
                    </a:p>
                    <a:p>
                      <a:pPr algn="ctr" rtl="1"/>
                      <a:endParaRPr lang="ar-IQ" sz="2000" b="1" dirty="0" smtClean="0"/>
                    </a:p>
                    <a:p>
                      <a:pPr algn="ctr" rtl="1"/>
                      <a:r>
                        <a:rPr lang="en-US" sz="2000" b="1" dirty="0" smtClean="0"/>
                        <a:t>Satellite TV</a:t>
                      </a:r>
                    </a:p>
                    <a:p>
                      <a:pPr algn="ctr" rtl="1"/>
                      <a:endParaRPr lang="en-US" sz="2000" b="1" dirty="0" smtClean="0"/>
                    </a:p>
                    <a:p>
                      <a:pPr algn="ctr" rtl="1"/>
                      <a:r>
                        <a:rPr lang="en-US" sz="2000" b="1" dirty="0" smtClean="0"/>
                        <a:t>Refrigerator</a:t>
                      </a:r>
                    </a:p>
                    <a:p>
                      <a:pPr algn="ctr" rtl="1"/>
                      <a:r>
                        <a:rPr lang="en-US" sz="2000" b="1" dirty="0" smtClean="0"/>
                        <a:t>Washer</a:t>
                      </a:r>
                      <a:r>
                        <a:rPr lang="en-US" sz="2000" b="1" baseline="0" dirty="0" smtClean="0"/>
                        <a:t> </a:t>
                      </a:r>
                    </a:p>
                    <a:p>
                      <a:pPr algn="ctr" rtl="1"/>
                      <a:r>
                        <a:rPr lang="en-US" sz="2000" b="1" baseline="0" dirty="0" smtClean="0"/>
                        <a:t>Toaster</a:t>
                      </a:r>
                      <a:endParaRPr lang="en-US" sz="2000" b="1" dirty="0" smtClean="0"/>
                    </a:p>
                    <a:p>
                      <a:pPr algn="ctr" rtl="1"/>
                      <a:endParaRPr lang="ar-IQ" sz="20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1676400" y="70357"/>
            <a:ext cx="5486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Maximum AC Power  </a:t>
            </a:r>
            <a:r>
              <a:rPr lang="en-US" sz="2400" b="1" dirty="0" err="1" smtClean="0">
                <a:solidFill>
                  <a:srgbClr val="FF0000"/>
                </a:solidFill>
              </a:rPr>
              <a:t>Requiement</a:t>
            </a:r>
            <a:endParaRPr lang="ar-IQ" sz="2400" b="1" dirty="0">
              <a:solidFill>
                <a:srgbClr val="FF0000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382000" y="1524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67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382000" y="57090"/>
            <a:ext cx="685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13</a:t>
            </a:r>
            <a:endParaRPr lang="ar-IQ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0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8458200" y="762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14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533"/>
            <a:ext cx="8839200" cy="626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5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8610600" y="76200"/>
            <a:ext cx="4572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53" y="685800"/>
            <a:ext cx="320040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838201"/>
            <a:ext cx="27638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ontent Placeholder 3"/>
          <p:cNvGraphicFramePr>
            <a:graphicFrameLocks/>
          </p:cNvGraphicFramePr>
          <p:nvPr/>
        </p:nvGraphicFramePr>
        <p:xfrm>
          <a:off x="381000" y="3962400"/>
          <a:ext cx="20574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8610600" y="762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16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5532"/>
            <a:ext cx="8763000" cy="618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7200"/>
            <a:ext cx="90281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610600" y="152400"/>
            <a:ext cx="4746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17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36812" y="152400"/>
            <a:ext cx="7368988" cy="67710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 of panel=4080/305 =13.3=14 panels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Connect 7S2P    </a:t>
            </a:r>
            <a:r>
              <a:rPr lang="en-US" sz="2800" b="1" dirty="0" err="1" smtClean="0">
                <a:solidFill>
                  <a:srgbClr val="FF0000"/>
                </a:solidFill>
              </a:rPr>
              <a:t>Pmax</a:t>
            </a:r>
            <a:r>
              <a:rPr lang="en-US" sz="2800" b="1" dirty="0" smtClean="0">
                <a:solidFill>
                  <a:srgbClr val="FF0000"/>
                </a:solidFill>
              </a:rPr>
              <a:t> = 4270w (STC)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400" b="1" dirty="0" err="1" smtClean="0">
                <a:solidFill>
                  <a:srgbClr val="FF0000"/>
                </a:solidFill>
              </a:rPr>
              <a:t>max</a:t>
            </a:r>
            <a:r>
              <a:rPr lang="en-US" sz="2800" b="1" dirty="0" smtClean="0">
                <a:solidFill>
                  <a:srgbClr val="FF0000"/>
                </a:solidFill>
              </a:rPr>
              <a:t> = </a:t>
            </a:r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800" b="1" dirty="0" smtClean="0">
                <a:solidFill>
                  <a:srgbClr val="FF0000"/>
                </a:solidFill>
              </a:rPr>
              <a:t>(1+Tcmin -25) (∆</a:t>
            </a:r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800" b="1" dirty="0">
                <a:solidFill>
                  <a:srgbClr val="FF0000"/>
                </a:solidFill>
              </a:rPr>
              <a:t>/</a:t>
            </a:r>
            <a:r>
              <a:rPr lang="en-US" sz="2800" b="1" dirty="0" smtClean="0">
                <a:solidFill>
                  <a:srgbClr val="FF0000"/>
                </a:solidFill>
              </a:rPr>
              <a:t>∆c))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Vmmin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= </a:t>
            </a:r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800" b="1" dirty="0" smtClean="0">
                <a:solidFill>
                  <a:srgbClr val="FF0000"/>
                </a:solidFill>
              </a:rPr>
              <a:t>(1+Tcmax </a:t>
            </a:r>
            <a:r>
              <a:rPr lang="en-US" sz="2800" b="1" dirty="0">
                <a:solidFill>
                  <a:srgbClr val="FF0000"/>
                </a:solidFill>
              </a:rPr>
              <a:t>-25) (∆</a:t>
            </a:r>
            <a:r>
              <a:rPr lang="en-US" sz="2800" b="1" dirty="0" err="1">
                <a:solidFill>
                  <a:srgbClr val="FF0000"/>
                </a:solidFill>
              </a:rPr>
              <a:t>voc</a:t>
            </a:r>
            <a:r>
              <a:rPr lang="en-US" sz="2800" b="1" dirty="0">
                <a:solidFill>
                  <a:srgbClr val="FF0000"/>
                </a:solidFill>
              </a:rPr>
              <a:t>/∆c</a:t>
            </a:r>
            <a:r>
              <a:rPr lang="en-US" sz="2800" b="1" dirty="0" smtClean="0">
                <a:solidFill>
                  <a:srgbClr val="FF0000"/>
                </a:solidFill>
              </a:rPr>
              <a:t>))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Tc</a:t>
            </a:r>
            <a:r>
              <a:rPr lang="en-US" sz="2800" b="1" dirty="0" smtClean="0">
                <a:solidFill>
                  <a:srgbClr val="FF0000"/>
                </a:solidFill>
              </a:rPr>
              <a:t>=Ta +(NOCT-20)G/0.8 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             G=0 at sunrise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              G=1 at noon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NOCT =47    </a:t>
            </a:r>
            <a:r>
              <a:rPr lang="en-US" sz="2400" b="1" dirty="0" err="1" smtClean="0">
                <a:solidFill>
                  <a:srgbClr val="FF0000"/>
                </a:solidFill>
              </a:rPr>
              <a:t>Tcmax</a:t>
            </a:r>
            <a:r>
              <a:rPr lang="en-US" sz="2400" b="1" dirty="0" smtClean="0">
                <a:solidFill>
                  <a:srgbClr val="FF0000"/>
                </a:solidFill>
              </a:rPr>
              <a:t>=50 +(47-20)1/0.8=84 C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err="1" smtClean="0">
                <a:solidFill>
                  <a:srgbClr val="FF0000"/>
                </a:solidFill>
              </a:rPr>
              <a:t>Vocmax</a:t>
            </a:r>
            <a:r>
              <a:rPr lang="en-US" sz="2400" b="1" dirty="0" smtClean="0">
                <a:solidFill>
                  <a:srgbClr val="FF0000"/>
                </a:solidFill>
              </a:rPr>
              <a:t> = 45.29(1+(-1-25</a:t>
            </a:r>
            <a:r>
              <a:rPr lang="en-US" sz="2400" b="1" smtClean="0">
                <a:solidFill>
                  <a:srgbClr val="FF0000"/>
                </a:solidFill>
              </a:rPr>
              <a:t>)(-0.0311)=</a:t>
            </a:r>
            <a:r>
              <a:rPr lang="en-US" sz="2400" b="1" dirty="0" smtClean="0">
                <a:solidFill>
                  <a:srgbClr val="FF0000"/>
                </a:solidFill>
              </a:rPr>
              <a:t>52V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               </a:t>
            </a:r>
            <a:r>
              <a:rPr lang="en-US" sz="2400" b="1" dirty="0" err="1" smtClean="0">
                <a:solidFill>
                  <a:srgbClr val="FF0000"/>
                </a:solidFill>
              </a:rPr>
              <a:t>Vm</a:t>
            </a:r>
            <a:r>
              <a:rPr lang="en-US" sz="2400" b="1" dirty="0" smtClean="0">
                <a:solidFill>
                  <a:srgbClr val="FF0000"/>
                </a:solidFill>
              </a:rPr>
              <a:t>-min =35.77(1+(50-25)(-0.044))=26V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458200" y="1524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18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3000" y="304800"/>
            <a:ext cx="5867400" cy="581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Tcmin</a:t>
            </a:r>
            <a:r>
              <a:rPr lang="en-US" sz="2800" b="1" dirty="0" smtClean="0">
                <a:solidFill>
                  <a:srgbClr val="FF0000"/>
                </a:solidFill>
              </a:rPr>
              <a:t> =-1  C      </a:t>
            </a:r>
            <a:r>
              <a:rPr lang="en-US" sz="2800" b="1" dirty="0" err="1" smtClean="0">
                <a:solidFill>
                  <a:srgbClr val="FF0000"/>
                </a:solidFill>
              </a:rPr>
              <a:t>Tcmax</a:t>
            </a:r>
            <a:r>
              <a:rPr lang="en-US" sz="2800" b="1" dirty="0" smtClean="0">
                <a:solidFill>
                  <a:srgbClr val="FF0000"/>
                </a:solidFill>
              </a:rPr>
              <a:t> =84 C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800" b="1" dirty="0" smtClean="0">
                <a:solidFill>
                  <a:srgbClr val="FF0000"/>
                </a:solidFill>
              </a:rPr>
              <a:t> max=52V     </a:t>
            </a:r>
            <a:r>
              <a:rPr lang="en-US" sz="2800" b="1" dirty="0" err="1" smtClean="0">
                <a:solidFill>
                  <a:srgbClr val="FF0000"/>
                </a:solidFill>
              </a:rPr>
              <a:t>Vmmin</a:t>
            </a:r>
            <a:r>
              <a:rPr lang="en-US" sz="2800" b="1" dirty="0" smtClean="0">
                <a:solidFill>
                  <a:srgbClr val="FF0000"/>
                </a:solidFill>
              </a:rPr>
              <a:t> =26V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Voc</a:t>
            </a:r>
            <a:r>
              <a:rPr lang="en-US" sz="2800" b="1" dirty="0" smtClean="0">
                <a:solidFill>
                  <a:srgbClr val="FF0000"/>
                </a:solidFill>
              </a:rPr>
              <a:t> max(t) =52*7=364V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Vm</a:t>
            </a:r>
            <a:r>
              <a:rPr lang="en-US" sz="2800" b="1" dirty="0" smtClean="0">
                <a:solidFill>
                  <a:srgbClr val="FF0000"/>
                </a:solidFill>
              </a:rPr>
              <a:t> min(t</a:t>
            </a:r>
            <a:r>
              <a:rPr lang="en-US" sz="2800" b="1" dirty="0">
                <a:solidFill>
                  <a:srgbClr val="FF0000"/>
                </a:solidFill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=26*7=182V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Inverter cost= $2299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Panels cost =$5104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Rack mount price =$1088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Wiring and protection =$500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Installation =$300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Total </a:t>
            </a:r>
            <a:r>
              <a:rPr lang="en-US" sz="2800" b="1" dirty="0" err="1" smtClean="0">
                <a:solidFill>
                  <a:srgbClr val="FF0000"/>
                </a:solidFill>
              </a:rPr>
              <a:t>approx</a:t>
            </a:r>
            <a:r>
              <a:rPr lang="en-US" sz="2800" b="1" dirty="0" smtClean="0">
                <a:solidFill>
                  <a:srgbClr val="FF0000"/>
                </a:solidFill>
              </a:rPr>
              <a:t>= $9291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ar-IQ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153400" y="76200"/>
            <a:ext cx="685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19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50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8610600" y="152400"/>
            <a:ext cx="3635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657600" cy="24384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95425"/>
            <a:ext cx="1943100" cy="117157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مربع نص 2"/>
          <p:cNvSpPr txBox="1"/>
          <p:nvPr/>
        </p:nvSpPr>
        <p:spPr>
          <a:xfrm>
            <a:off x="1981200" y="337066"/>
            <a:ext cx="4495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PV Characteristics</a:t>
            </a:r>
            <a:endParaRPr lang="ar-IQ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733800"/>
            <a:ext cx="7048500" cy="250666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2819400"/>
            <a:ext cx="5025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 for your attention！</a:t>
            </a:r>
            <a:endParaRPr lang="ar-IQ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9563"/>
            <a:ext cx="8205787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534400" y="309563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ar-IQ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/>
          <p:cNvSpPr txBox="1"/>
          <p:nvPr/>
        </p:nvSpPr>
        <p:spPr>
          <a:xfrm>
            <a:off x="8458200" y="196334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47675"/>
            <a:ext cx="686435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8686800" y="0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722696" y="631379"/>
            <a:ext cx="4495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1-On – grid solar PV system</a:t>
            </a:r>
            <a:endParaRPr lang="ar-IQ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914400" y="46603"/>
            <a:ext cx="3413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Types of solar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PV systems</a:t>
            </a:r>
            <a:endParaRPr lang="ar-IQ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9863"/>
            <a:ext cx="8305800" cy="51895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169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8839200" y="76200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209800" y="381000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2-Off </a:t>
            </a:r>
            <a:r>
              <a:rPr lang="en-US" sz="2000" b="1" dirty="0">
                <a:solidFill>
                  <a:srgbClr val="FF0000"/>
                </a:solidFill>
              </a:rPr>
              <a:t>– grid </a:t>
            </a:r>
            <a:r>
              <a:rPr lang="en-US" sz="2400" b="1" dirty="0">
                <a:solidFill>
                  <a:srgbClr val="FF0000"/>
                </a:solidFill>
              </a:rPr>
              <a:t>solar</a:t>
            </a:r>
            <a:r>
              <a:rPr lang="en-US" sz="2000" b="1" dirty="0">
                <a:solidFill>
                  <a:srgbClr val="FF0000"/>
                </a:solidFill>
              </a:rPr>
              <a:t> PV system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543800" cy="533399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000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76400" y="457200"/>
            <a:ext cx="3866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3-Battery Backup system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67996"/>
            <a:ext cx="3830638" cy="358980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2259"/>
            <a:ext cx="3962401" cy="37755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مربع نص 2"/>
          <p:cNvSpPr txBox="1"/>
          <p:nvPr/>
        </p:nvSpPr>
        <p:spPr>
          <a:xfrm>
            <a:off x="8686800" y="152400"/>
            <a:ext cx="228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7</a:t>
            </a:r>
            <a:endParaRPr lang="ar-IQ" sz="20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43000" y="5562600"/>
            <a:ext cx="3733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Backup  solar </a:t>
            </a:r>
            <a:r>
              <a:rPr lang="en-US" sz="2000" b="1" dirty="0" err="1" smtClean="0">
                <a:solidFill>
                  <a:srgbClr val="FF0000"/>
                </a:solidFill>
              </a:rPr>
              <a:t>pv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0012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2" y="1143000"/>
            <a:ext cx="6721475" cy="265747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مستطيل 1"/>
          <p:cNvSpPr/>
          <p:nvPr/>
        </p:nvSpPr>
        <p:spPr>
          <a:xfrm>
            <a:off x="1752600" y="457200"/>
            <a:ext cx="3736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4-Portable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solar PV system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4278313" cy="26384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مربع نص 2"/>
          <p:cNvSpPr txBox="1"/>
          <p:nvPr/>
        </p:nvSpPr>
        <p:spPr>
          <a:xfrm>
            <a:off x="8686800" y="228600"/>
            <a:ext cx="228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8</a:t>
            </a:r>
            <a:endParaRPr lang="ar-IQ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16500</TotalTime>
  <Words>276</Words>
  <Application>Microsoft Office PowerPoint</Application>
  <PresentationFormat>عرض على الشاشة (3:4)‏</PresentationFormat>
  <Paragraphs>116</Paragraphs>
  <Slides>20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تدفق</vt:lpstr>
      <vt:lpstr>The Solar Energy Dr . Raghad  Al-journi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</dc:title>
  <dc:creator>power</dc:creator>
  <cp:lastModifiedBy>Smart</cp:lastModifiedBy>
  <cp:revision>856</cp:revision>
  <dcterms:created xsi:type="dcterms:W3CDTF">2010-08-13T03:05:25Z</dcterms:created>
  <dcterms:modified xsi:type="dcterms:W3CDTF">2017-12-07T08:47:59Z</dcterms:modified>
</cp:coreProperties>
</file>